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charts/chart2.xml" ContentType="application/vnd.openxmlformats-officedocument.drawingml.chart+xml"/>
  <Override PartName="/ppt/charts/chart5.xml" ContentType="application/vnd.openxmlformats-officedocument.drawingml.chart+xml"/>
  <Override PartName="/ppt/charts/chart4.xml" ContentType="application/vnd.openxmlformats-officedocument.drawingml.chart+xml"/>
  <Override PartName="/ppt/charts/chart3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.xml" ContentType="application/vnd.openxmlformats-officedocument.drawingml.chart+xml"/>
  <Override PartName="/ppt/charts/chart9.xml" ContentType="application/vnd.openxmlformats-officedocument.drawingml.chart+xml"/>
  <Override PartName="/ppt/charts/chart8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b="1" i="0" u="none" strike="noStrike" baseline="0">
                <a:effectLst/>
                <a:latin typeface="Times New Roman" pitchFamily="18" charset="0"/>
                <a:cs typeface="Times New Roman" pitchFamily="18" charset="0"/>
              </a:rPr>
              <a:t>Среднее количество учащихся на один персональный компьютер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-3.2436784028229706E-3"/>
                  <c:y val="-2.7625010422822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99027928329653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436784028229706E-3"/>
                  <c:y val="-4.2972238435501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4555564820286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655176042344565E-3"/>
                  <c:y val="-5.2180575243108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3.48</c:v>
                </c:pt>
                <c:pt idx="1">
                  <c:v>3.14</c:v>
                </c:pt>
                <c:pt idx="2">
                  <c:v>2.91</c:v>
                </c:pt>
                <c:pt idx="3">
                  <c:v>2.85</c:v>
                </c:pt>
                <c:pt idx="4">
                  <c:v>2.75</c:v>
                </c:pt>
                <c:pt idx="5">
                  <c:v>2.62</c:v>
                </c:pt>
                <c:pt idx="6">
                  <c:v>2.5299999999999998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-1.6218392014114853E-3"/>
                  <c:y val="6.1388912050715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436784028229706E-3"/>
                  <c:y val="6.1388912050715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7.6736140063394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4873568056458822E-3"/>
                  <c:y val="1.8416673615214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2436784028229706E-3"/>
                  <c:y val="6.1388912050715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6.1388912050715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4.9000000000000004</c:v>
                </c:pt>
                <c:pt idx="1">
                  <c:v>4.9000000000000004</c:v>
                </c:pt>
                <c:pt idx="2">
                  <c:v>4.9000000000000004</c:v>
                </c:pt>
                <c:pt idx="3">
                  <c:v>4.24</c:v>
                </c:pt>
                <c:pt idx="4">
                  <c:v>4.7</c:v>
                </c:pt>
                <c:pt idx="5">
                  <c:v>4.33</c:v>
                </c:pt>
                <c:pt idx="6">
                  <c:v>4.3099999999999996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987008"/>
        <c:axId val="57013376"/>
      </c:lineChart>
      <c:catAx>
        <c:axId val="569870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7013376"/>
        <c:crosses val="autoZero"/>
        <c:auto val="1"/>
        <c:lblAlgn val="ctr"/>
        <c:lblOffset val="100"/>
        <c:noMultiLvlLbl val="0"/>
      </c:catAx>
      <c:valAx>
        <c:axId val="57013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698700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Доля организаций, </a:t>
            </a:r>
            <a:r>
              <a:rPr lang="ru-RU" sz="1400" b="1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имеющих компьютерные классы в составе не менее 7 персональных компьютеров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-7.9445627162547366E-3"/>
                  <c:y val="-7.3487205125356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889125432509209E-3"/>
                  <c:y val="-7.3487205125356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778250865019003E-3"/>
                  <c:y val="-5.1441043587749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889125432509442E-2"/>
                  <c:y val="5.5115403844017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5334752595057012E-3"/>
                  <c:y val="-6.6138484612820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112238780275665E-2"/>
                  <c:y val="5.8789764100285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94</c:v>
                </c:pt>
                <c:pt idx="1">
                  <c:v>95</c:v>
                </c:pt>
                <c:pt idx="2">
                  <c:v>95</c:v>
                </c:pt>
                <c:pt idx="3">
                  <c:v>95.6</c:v>
                </c:pt>
                <c:pt idx="4">
                  <c:v>95.6</c:v>
                </c:pt>
                <c:pt idx="5">
                  <c:v>96.2</c:v>
                </c:pt>
                <c:pt idx="6">
                  <c:v>95.4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1.4564863391922272E-17"/>
                  <c:y val="3.674360256267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889125432509209E-3"/>
                  <c:y val="3.674360256267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3556501730037424E-3"/>
                  <c:y val="-8.0835925637892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4.0417962818946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778250865019003E-3"/>
                  <c:y val="-5.8789764100285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5889125432509501E-3"/>
                  <c:y val="-1.83718012813391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91</c:v>
                </c:pt>
                <c:pt idx="1">
                  <c:v>91</c:v>
                </c:pt>
                <c:pt idx="2">
                  <c:v>91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539840"/>
        <c:axId val="59541376"/>
      </c:lineChart>
      <c:catAx>
        <c:axId val="59539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9541376"/>
        <c:crosses val="autoZero"/>
        <c:auto val="1"/>
        <c:lblAlgn val="ctr"/>
        <c:lblOffset val="100"/>
        <c:noMultiLvlLbl val="0"/>
      </c:catAx>
      <c:valAx>
        <c:axId val="59541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539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Средняя скорость доступа, кб/сек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-1.6033572027350496E-2"/>
                  <c:y val="5.5331542682621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6201432164102971E-3"/>
                  <c:y val="-6.9164428353276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1223500419145348E-2"/>
                  <c:y val="-7.6080871188604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067144054700992E-3"/>
                  <c:y val="-5.1873321264957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2067144054700992E-3"/>
                  <c:y val="-7.2622649770940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6033572027350496E-3"/>
                  <c:y val="-4.4956878429629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438</c:v>
                </c:pt>
                <c:pt idx="1">
                  <c:v>438</c:v>
                </c:pt>
                <c:pt idx="2">
                  <c:v>1852</c:v>
                </c:pt>
                <c:pt idx="3">
                  <c:v>2008</c:v>
                </c:pt>
                <c:pt idx="4">
                  <c:v>2291</c:v>
                </c:pt>
                <c:pt idx="5">
                  <c:v>2291</c:v>
                </c:pt>
                <c:pt idx="6">
                  <c:v>2511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-8.0167860136752481E-3"/>
                  <c:y val="-9.683019969458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636929230085516E-2"/>
                  <c:y val="-9.683019969458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033572027350496E-3"/>
                  <c:y val="4.8415099847293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8100716082051485E-3"/>
                  <c:y val="7.2622649770940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8100716082051485E-3"/>
                  <c:y val="5.1873321264957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896.8</c:v>
                </c:pt>
                <c:pt idx="1">
                  <c:v>896.8</c:v>
                </c:pt>
                <c:pt idx="2">
                  <c:v>1129</c:v>
                </c:pt>
                <c:pt idx="3">
                  <c:v>1250</c:v>
                </c:pt>
                <c:pt idx="4">
                  <c:v>1280</c:v>
                </c:pt>
                <c:pt idx="5">
                  <c:v>1792</c:v>
                </c:pt>
                <c:pt idx="6">
                  <c:v>1792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601280"/>
        <c:axId val="59602816"/>
      </c:lineChart>
      <c:catAx>
        <c:axId val="59601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9602816"/>
        <c:crosses val="autoZero"/>
        <c:auto val="1"/>
        <c:lblAlgn val="ctr"/>
        <c:lblOffset val="100"/>
        <c:noMultiLvlLbl val="0"/>
      </c:catAx>
      <c:valAx>
        <c:axId val="59602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96012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Доля организаций</a:t>
            </a: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, использующих ИС управления деятельностью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-1.5432098765432098E-3"/>
                  <c:y val="5.2736805722639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29185424004443E-17"/>
                  <c:y val="4.0328145552606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2.1715155297557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432098765432664E-3"/>
                  <c:y val="3.72259805100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296296296296294E-3"/>
                  <c:y val="3.4123815467590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0864197530864196E-3"/>
                  <c:y val="3.4123815467590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Лист2!$B$2:$H$2</c:f>
              <c:numCache>
                <c:formatCode>General</c:formatCode>
                <c:ptCount val="7"/>
                <c:pt idx="0">
                  <c:v>91</c:v>
                </c:pt>
                <c:pt idx="1">
                  <c:v>93</c:v>
                </c:pt>
                <c:pt idx="2">
                  <c:v>93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-1.5432098765432098E-3"/>
                  <c:y val="5.8941135807655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29185424004443E-17"/>
                  <c:y val="4.9634640680131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4.9634640680131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1728395061727828E-3"/>
                  <c:y val="4.0328145552606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296296296296294E-3"/>
                  <c:y val="5.5838970765147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0864197530864196E-3"/>
                  <c:y val="5.5838970765147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432098765432098E-3"/>
                  <c:y val="4.65324756376231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Лист2!$B$3:$H$3</c:f>
              <c:numCache>
                <c:formatCode>General</c:formatCode>
                <c:ptCount val="7"/>
                <c:pt idx="0">
                  <c:v>73</c:v>
                </c:pt>
                <c:pt idx="1">
                  <c:v>73</c:v>
                </c:pt>
                <c:pt idx="2">
                  <c:v>73</c:v>
                </c:pt>
                <c:pt idx="3">
                  <c:v>90</c:v>
                </c:pt>
                <c:pt idx="4">
                  <c:v>90</c:v>
                </c:pt>
                <c:pt idx="5">
                  <c:v>90</c:v>
                </c:pt>
                <c:pt idx="6">
                  <c:v>87.5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817216"/>
        <c:axId val="83818752"/>
      </c:lineChart>
      <c:catAx>
        <c:axId val="838172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3818752"/>
        <c:crosses val="autoZero"/>
        <c:auto val="1"/>
        <c:lblAlgn val="ctr"/>
        <c:lblOffset val="100"/>
        <c:noMultiLvlLbl val="0"/>
      </c:catAx>
      <c:valAx>
        <c:axId val="83818752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38172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800" b="1" i="0" u="none" strike="noStrike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Доля организаций использующих в учебно-образовательном процессе ЭОР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1.5432098765432098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0864197530864196E-3"/>
                  <c:y val="2.643171806167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2.643171806167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864197530864196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6296296296296294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316741696017772E-16"/>
                  <c:y val="2.643171806167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1.5432098765432098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0864197530864196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1728395061728392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864197530864196E-3"/>
                  <c:y val="4.405286343612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6296296296296294E-3"/>
                  <c:y val="2.643171806167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978496"/>
        <c:axId val="123980032"/>
      </c:lineChart>
      <c:catAx>
        <c:axId val="123978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980032"/>
        <c:crossesAt val="0"/>
        <c:auto val="1"/>
        <c:lblAlgn val="ctr"/>
        <c:lblOffset val="100"/>
        <c:noMultiLvlLbl val="0"/>
      </c:catAx>
      <c:valAx>
        <c:axId val="123980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978496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организаций, имеющих веб-сайты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ОО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3.5243175387397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3399993588367534E-17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7291107088319162E-3"/>
                  <c:y val="3.203925035217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Лист2!$B$2:$H$2</c:f>
              <c:numCache>
                <c:formatCode>General</c:formatCode>
                <c:ptCount val="7"/>
                <c:pt idx="0">
                  <c:v>99.3</c:v>
                </c:pt>
                <c:pt idx="1">
                  <c:v>99.3</c:v>
                </c:pt>
                <c:pt idx="2">
                  <c:v>99.3</c:v>
                </c:pt>
                <c:pt idx="3">
                  <c:v>99.3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4095104"/>
        <c:axId val="124093568"/>
      </c:barChart>
      <c:lineChart>
        <c:grouping val="stacked"/>
        <c:varyColors val="0"/>
        <c:ser>
          <c:idx val="1"/>
          <c:order val="1"/>
          <c:tx>
            <c:strRef>
              <c:f>Лист2!$A$3</c:f>
              <c:strCache>
                <c:ptCount val="1"/>
                <c:pt idx="0">
                  <c:v>ПОО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2.56314002817435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2.242747524652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2.242747524652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3399993588367534E-17"/>
                  <c:y val="2.242747524652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2.242747524652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2.242747524652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Лист2!$B$3:$H$3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077952"/>
        <c:axId val="124079488"/>
      </c:lineChart>
      <c:catAx>
        <c:axId val="124077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4079488"/>
        <c:crosses val="autoZero"/>
        <c:auto val="1"/>
        <c:lblAlgn val="ctr"/>
        <c:lblOffset val="100"/>
        <c:noMultiLvlLbl val="0"/>
      </c:catAx>
      <c:valAx>
        <c:axId val="124079488"/>
        <c:scaling>
          <c:orientation val="minMax"/>
          <c:max val="12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4077952"/>
        <c:crosses val="autoZero"/>
        <c:crossBetween val="between"/>
        <c:majorUnit val="20"/>
        <c:minorUnit val="4"/>
      </c:valAx>
      <c:valAx>
        <c:axId val="12409356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24095104"/>
        <c:crosses val="max"/>
        <c:crossBetween val="between"/>
      </c:valAx>
      <c:catAx>
        <c:axId val="124095104"/>
        <c:scaling>
          <c:orientation val="minMax"/>
        </c:scaling>
        <c:delete val="1"/>
        <c:axPos val="b"/>
        <c:majorTickMark val="out"/>
        <c:minorTickMark val="none"/>
        <c:tickLblPos val="nextTo"/>
        <c:crossAx val="124093568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Дети -инвалиды, которым созданы условия для обучения по общеобразовательным программам на дому в дистанционной форме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Лист3!$A$2</c:f>
              <c:strCache>
                <c:ptCount val="1"/>
                <c:pt idx="0">
                  <c:v>дети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Лист3!$B$2:$H$2</c:f>
              <c:numCache>
                <c:formatCode>General</c:formatCode>
                <c:ptCount val="7"/>
                <c:pt idx="0">
                  <c:v>87</c:v>
                </c:pt>
                <c:pt idx="1">
                  <c:v>99</c:v>
                </c:pt>
                <c:pt idx="2">
                  <c:v>103</c:v>
                </c:pt>
                <c:pt idx="3">
                  <c:v>96</c:v>
                </c:pt>
                <c:pt idx="4">
                  <c:v>95</c:v>
                </c:pt>
                <c:pt idx="5">
                  <c:v>93</c:v>
                </c:pt>
                <c:pt idx="6">
                  <c:v>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162432"/>
        <c:axId val="124163968"/>
      </c:barChart>
      <c:catAx>
        <c:axId val="1241624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4163968"/>
        <c:crosses val="autoZero"/>
        <c:auto val="1"/>
        <c:lblAlgn val="ctr"/>
        <c:lblOffset val="100"/>
        <c:noMultiLvlLbl val="0"/>
      </c:catAx>
      <c:valAx>
        <c:axId val="124163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4162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Учителя, участвующие в процессе дистанционного обучения детей инвалидов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0808333333333332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Лист4!$A$2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Лист4!$B$1:$H$1</c:f>
              <c:strCache>
                <c:ptCount val="7"/>
                <c:pt idx="0">
                  <c:v>1 кв 2013</c:v>
                </c:pt>
                <c:pt idx="1">
                  <c:v>2 кв 2013</c:v>
                </c:pt>
                <c:pt idx="2">
                  <c:v>3 кв 2013</c:v>
                </c:pt>
                <c:pt idx="3">
                  <c:v>4 кв 2013</c:v>
                </c:pt>
                <c:pt idx="4">
                  <c:v>1 кв 2014</c:v>
                </c:pt>
                <c:pt idx="5">
                  <c:v>2 кв 2014</c:v>
                </c:pt>
                <c:pt idx="6">
                  <c:v>3 кв 2014</c:v>
                </c:pt>
              </c:strCache>
            </c:strRef>
          </c:cat>
          <c:val>
            <c:numRef>
              <c:f>Лист4!$B$2:$H$2</c:f>
              <c:numCache>
                <c:formatCode>General</c:formatCode>
                <c:ptCount val="7"/>
                <c:pt idx="0">
                  <c:v>123</c:v>
                </c:pt>
                <c:pt idx="1">
                  <c:v>160</c:v>
                </c:pt>
                <c:pt idx="2">
                  <c:v>153</c:v>
                </c:pt>
                <c:pt idx="3">
                  <c:v>120</c:v>
                </c:pt>
                <c:pt idx="4">
                  <c:v>135</c:v>
                </c:pt>
                <c:pt idx="5">
                  <c:v>135</c:v>
                </c:pt>
                <c:pt idx="6">
                  <c:v>130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619584"/>
        <c:axId val="123629568"/>
      </c:barChart>
      <c:catAx>
        <c:axId val="123619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629568"/>
        <c:crosses val="autoZero"/>
        <c:auto val="1"/>
        <c:lblAlgn val="ctr"/>
        <c:lblOffset val="100"/>
        <c:noMultiLvlLbl val="0"/>
      </c:catAx>
      <c:valAx>
        <c:axId val="123629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6195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образовательных организаций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Лист5!$A$2</c:f>
              <c:strCache>
                <c:ptCount val="1"/>
                <c:pt idx="0">
                  <c:v>ОО</c:v>
                </c:pt>
              </c:strCache>
            </c:strRef>
          </c:tx>
          <c:dLbls>
            <c:dLbl>
              <c:idx val="0"/>
              <c:layout>
                <c:manualLayout>
                  <c:x val="1.6616094427563772E-3"/>
                  <c:y val="5.0729297852878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3.9858734027261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16094427563772E-3"/>
                  <c:y val="-3.6235212752055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3232188855127544E-3"/>
                  <c:y val="-5.4352819128083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Лист5!$B$1:$F$1</c:f>
              <c:strCache>
                <c:ptCount val="5"/>
                <c:pt idx="0">
                  <c:v>3 кв 2013</c:v>
                </c:pt>
                <c:pt idx="1">
                  <c:v>4 кв 2013</c:v>
                </c:pt>
                <c:pt idx="2">
                  <c:v>1 кв 2014</c:v>
                </c:pt>
                <c:pt idx="3">
                  <c:v>2 кв 2014</c:v>
                </c:pt>
                <c:pt idx="4">
                  <c:v>3 кв 2014</c:v>
                </c:pt>
              </c:strCache>
            </c:strRef>
          </c:cat>
          <c:val>
            <c:numRef>
              <c:f>Лист5!$B$2:$F$2</c:f>
              <c:numCache>
                <c:formatCode>General</c:formatCode>
                <c:ptCount val="5"/>
                <c:pt idx="0">
                  <c:v>69.400000000000006</c:v>
                </c:pt>
                <c:pt idx="1">
                  <c:v>70</c:v>
                </c:pt>
                <c:pt idx="2">
                  <c:v>70</c:v>
                </c:pt>
                <c:pt idx="3">
                  <c:v>70</c:v>
                </c:pt>
                <c:pt idx="4">
                  <c:v>69.7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691776"/>
        <c:axId val="123693312"/>
      </c:lineChart>
      <c:catAx>
        <c:axId val="123691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693312"/>
        <c:crosses val="autoZero"/>
        <c:auto val="1"/>
        <c:lblAlgn val="ctr"/>
        <c:lblOffset val="100"/>
        <c:noMultiLvlLbl val="0"/>
      </c:catAx>
      <c:valAx>
        <c:axId val="123693312"/>
        <c:scaling>
          <c:orientation val="minMax"/>
          <c:max val="1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3691776"/>
        <c:crosses val="autoZero"/>
        <c:crossBetween val="between"/>
        <c:majorUnit val="10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153BF22-3711-4A38-8117-555B150B413C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2DAE9C4-1FE9-400E-8F86-8D51E1EFC1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Результаты мониторинга </a:t>
            </a:r>
            <a:r>
              <a:rPr lang="ru-RU" sz="2000" b="1" dirty="0"/>
              <a:t>выполнения плана мероприятий по развитию информационного общества и формированию электронного правительства в Ямало-Ненецком автономном </a:t>
            </a:r>
            <a:r>
              <a:rPr lang="ru-RU" sz="2000" b="1" dirty="0" smtClean="0"/>
              <a:t>округе </a:t>
            </a:r>
            <a:br>
              <a:rPr lang="ru-RU" sz="2000" b="1" dirty="0" smtClean="0"/>
            </a:br>
            <a:r>
              <a:rPr lang="ru-RU" sz="2000" b="1" dirty="0" smtClean="0"/>
              <a:t>за 2013 -2014 год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402832" cy="1752600"/>
          </a:xfrm>
        </p:spPr>
        <p:txBody>
          <a:bodyPr>
            <a:norm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Использование информационно-коммуникационных технологий в образовании и науке, а также подготовка образовательных кадров в сфере информационно-коммуникационных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технологий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580112" y="4221088"/>
            <a:ext cx="2864768" cy="165618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64008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220072" y="4221088"/>
            <a:ext cx="3816424" cy="10325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64008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Яна Александровна, 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  ГКУ ЯНАО «РЦОКО»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33004" y="2996952"/>
            <a:ext cx="7374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Стратегия развития информационного общества в Российской Федерации 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от 7 февраля 2008 г. №Пр-212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29600" cy="557808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Предложения по итогам: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325112"/>
          </a:xfrm>
        </p:spPr>
        <p:txBody>
          <a:bodyPr>
            <a:normAutofit/>
          </a:bodyPr>
          <a:lstStyle/>
          <a:p>
            <a:pPr marL="411480" lvl="1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 связи с высоким достижением ряда показателей расширить использование информационных и телекоммуникационных технологий для развития новых форм и методов обучения, в том числе дистанционного образования и использования библиотечных фондов, переведенных в электронную форму.</a:t>
            </a:r>
          </a:p>
          <a:p>
            <a:pPr marL="411480" lvl="1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Направить усилия на повышение качества подготовки работников системы образования и создание непрерывного обучения в области информационных и телекоммуникационных технологий.</a:t>
            </a:r>
          </a:p>
          <a:p>
            <a:pPr marL="411480" lvl="1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Обеспечить безопасность функционирования информационно-телекоммуникационной инфраструктуры образовательных учреждений.</a:t>
            </a:r>
          </a:p>
          <a:p>
            <a:pPr marL="411480" lvl="1" indent="0" algn="just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Способствовать становлению информационной компетентности старшеклассников в области государственных услуг с использованием информационных и телекоммуникационных технологий.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26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847" y="620688"/>
            <a:ext cx="8229600" cy="940966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информационно-технологической инфраструктуры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среднего образования (показатель 3.1)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5735726"/>
              </p:ext>
            </p:extLst>
          </p:nvPr>
        </p:nvGraphicFramePr>
        <p:xfrm>
          <a:off x="773832" y="2243773"/>
          <a:ext cx="7830616" cy="413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592" y="141277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Среднее количество учащихся на один персональный компьютер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образовательных организациях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профессиональных образовательных организациях,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44363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доступа учреждений среднего образования к сети Интернет (показатель 3.2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4525963"/>
          </a:xfrm>
        </p:spPr>
        <p:txBody>
          <a:bodyPr/>
          <a:lstStyle/>
          <a:p>
            <a:pPr marL="0" indent="442913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образовательных организаций  и профессиональных образовательных организаций,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имеющих широкополосный доступ к сети Интернет со скоростью доступа не менее 128 Кбит/с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в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2013-2014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составляет 100 %.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2913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образовательных организаций  и профессиональных образовательных организаций,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имеющих компьютерные классы в составе не менее 7 персональных компьютеров, работающих в единой локально-вычислительной сети с широкополосным доступом к сети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Интернет.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999743"/>
              </p:ext>
            </p:extLst>
          </p:nvPr>
        </p:nvGraphicFramePr>
        <p:xfrm>
          <a:off x="611560" y="2852936"/>
          <a:ext cx="7992888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00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доступа учреждений среднего образования к сети Интернет (показатель 3.2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25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Средняя скорость доступа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образовательных организациях  и профессиональных образовательных организациях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374064"/>
              </p:ext>
            </p:extLst>
          </p:nvPr>
        </p:nvGraphicFramePr>
        <p:xfrm>
          <a:off x="467544" y="2492896"/>
          <a:ext cx="792088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023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Внедрение информационных систем (ИС) управления деятельностью учреждений среднего образования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(показатель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3.3)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18433"/>
              </p:ext>
            </p:extLst>
          </p:nvPr>
        </p:nvGraphicFramePr>
        <p:xfrm>
          <a:off x="323528" y="1916832"/>
          <a:ext cx="8229600" cy="4093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71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496944" cy="10668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в учебно-образовательные процессы учреждений среднего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3.4)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7347241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312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23528" y="620688"/>
            <a:ext cx="8496944" cy="106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Обеспечение доступности информации о деятельности организаций в сети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(показатель 3.5)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112668"/>
              </p:ext>
            </p:extLst>
          </p:nvPr>
        </p:nvGraphicFramePr>
        <p:xfrm>
          <a:off x="755576" y="2060848"/>
          <a:ext cx="7344816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06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Организация дистанционного обучения детей-инвалидов, нуждающихся в обучении по общеобразовательным программам на дому в рамках реализации приоритетного национального проекта «Образование»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358678"/>
              </p:ext>
            </p:extLst>
          </p:nvPr>
        </p:nvGraphicFramePr>
        <p:xfrm>
          <a:off x="107504" y="1844824"/>
          <a:ext cx="446449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871713"/>
              </p:ext>
            </p:extLst>
          </p:nvPr>
        </p:nvGraphicFramePr>
        <p:xfrm>
          <a:off x="4427984" y="1916832"/>
          <a:ext cx="457200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00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424936" cy="1080120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перехода общеобразовательных учреждений на использование разработанного пакета свободного программного обеспечения (использование пакета СПО на не менее чем 50% имеющихся персональных компьютерах (используемых в образовательном процессе))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(показатель 3.8)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495526"/>
              </p:ext>
            </p:extLst>
          </p:nvPr>
        </p:nvGraphicFramePr>
        <p:xfrm>
          <a:off x="467544" y="1700808"/>
          <a:ext cx="7643192" cy="3504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179512" y="5229200"/>
            <a:ext cx="8229600" cy="106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мероприятий по разработке моделей и созданию автоматизированной информационной образовательной системы региона (показатель 3.7), выполнена на 100%.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5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A19EEA21ED4D1499DDCC46E0984EC0C" ma:contentTypeVersion="0" ma:contentTypeDescription="Создание документа." ma:contentTypeScope="" ma:versionID="52c8cc65cc82df2bf195315acaa9d7b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E748425-CB75-4AF3-AA41-9ED372BCBE26}"/>
</file>

<file path=customXml/itemProps2.xml><?xml version="1.0" encoding="utf-8"?>
<ds:datastoreItem xmlns:ds="http://schemas.openxmlformats.org/officeDocument/2006/customXml" ds:itemID="{16CFC35D-1017-4564-A3DA-8FB9F5AD6A3E}"/>
</file>

<file path=customXml/itemProps3.xml><?xml version="1.0" encoding="utf-8"?>
<ds:datastoreItem xmlns:ds="http://schemas.openxmlformats.org/officeDocument/2006/customXml" ds:itemID="{0DC5F97F-CB79-4859-82A8-CC54E0926802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425</TotalTime>
  <Words>489</Words>
  <Application>Microsoft Office PowerPoint</Application>
  <PresentationFormat>Экран (4:3)</PresentationFormat>
  <Paragraphs>110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Городская</vt:lpstr>
      <vt:lpstr>Результаты мониторинга выполнения плана мероприятий по развитию информационного общества и формированию электронного правительства в Ямало-Ненецком автономном округе  за 2013 -2014 год </vt:lpstr>
      <vt:lpstr> Развитие информационно-технологической инфраструктуры учреждений среднего образования (показатель 3.1) </vt:lpstr>
      <vt:lpstr> Обеспечение доступа учреждений среднего образования к сети Интернет (показатель 3.2) </vt:lpstr>
      <vt:lpstr> Обеспечение доступа учреждений среднего образования к сети Интернет (показатель 3.2) </vt:lpstr>
      <vt:lpstr> Внедрение информационных систем (ИС) управления деятельностью учреждений среднего образования (показатель 3.3) </vt:lpstr>
      <vt:lpstr>Внедрение информационных технологий в учебно-образовательные процессы учреждений среднего образования (показатель 3.4)</vt:lpstr>
      <vt:lpstr>Презентация PowerPoint</vt:lpstr>
      <vt:lpstr>Организация дистанционного обучения детей-инвалидов, нуждающихся в обучении по общеобразовательным программам на дому в рамках реализации приоритетного национального проекта «Образование»</vt:lpstr>
      <vt:lpstr>Обеспечение перехода общеобразовательных учреждений на использование разработанного пакета свободного программного обеспечения (использование пакета СПО на не менее чем 50% имеющихся персональных компьютерах (используемых в образовательном процессе))(показатель 3.8)</vt:lpstr>
      <vt:lpstr>Предложения по итогам: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информационно-коммуникационных технологий в образовании и науке, а также подготовка образовательных кадров в сфере информационно-коммуникационных технологий</dc:title>
  <dc:creator>Абдукаримова Юлия Андреевна</dc:creator>
  <cp:lastModifiedBy>Абдукаримова Юлия Андреевна</cp:lastModifiedBy>
  <cp:revision>39</cp:revision>
  <dcterms:created xsi:type="dcterms:W3CDTF">2014-10-22T09:08:03Z</dcterms:created>
  <dcterms:modified xsi:type="dcterms:W3CDTF">2014-11-13T10:18:37Z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0x0101006A19EEA21ED4D1499DDCC46E0984EC0C</vt:lpwstr>
  </property>
</Properties>
</file>